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Fira Sans Medium"/>
      <p:regular r:id="rId22"/>
      <p:bold r:id="rId23"/>
      <p:italic r:id="rId24"/>
      <p:boldItalic r:id="rId25"/>
    </p:embeddedFont>
    <p:embeddedFont>
      <p:font typeface="Fira Sans SemiBold"/>
      <p:regular r:id="rId26"/>
      <p:bold r:id="rId27"/>
      <p:italic r:id="rId28"/>
      <p:boldItalic r:id="rId29"/>
    </p:embeddedFont>
    <p:embeddedFont>
      <p:font typeface="Fira Sans"/>
      <p:regular r:id="rId30"/>
      <p:bold r:id="rId31"/>
      <p:italic r:id="rId32"/>
      <p:boldItalic r:id="rId33"/>
    </p:embeddedFont>
    <p:embeddedFont>
      <p:font typeface="Fira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Medium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Medium-italic.fntdata"/><Relationship Id="rId23" Type="http://schemas.openxmlformats.org/officeDocument/2006/relationships/font" Target="fonts/Fira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SemiBold-regular.fntdata"/><Relationship Id="rId25" Type="http://schemas.openxmlformats.org/officeDocument/2006/relationships/font" Target="fonts/FiraSansMedium-boldItalic.fntdata"/><Relationship Id="rId28" Type="http://schemas.openxmlformats.org/officeDocument/2006/relationships/font" Target="fonts/FiraSansSemiBold-italic.fntdata"/><Relationship Id="rId27" Type="http://schemas.openxmlformats.org/officeDocument/2006/relationships/font" Target="fonts/Fira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-bold.fntdata"/><Relationship Id="rId30" Type="http://schemas.openxmlformats.org/officeDocument/2006/relationships/font" Target="fonts/FiraSans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-italic.fntdata"/><Relationship Id="rId13" Type="http://schemas.openxmlformats.org/officeDocument/2006/relationships/slide" Target="slides/slide9.xml"/><Relationship Id="rId35" Type="http://schemas.openxmlformats.org/officeDocument/2006/relationships/font" Target="fonts/FiraSansLight-bold.fntdata"/><Relationship Id="rId12" Type="http://schemas.openxmlformats.org/officeDocument/2006/relationships/slide" Target="slides/slide8.xml"/><Relationship Id="rId34" Type="http://schemas.openxmlformats.org/officeDocument/2006/relationships/font" Target="fonts/FiraSansLight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2fe872c9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2fe872c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c6a1604f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c6a1604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e57cb05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4e57cb0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6a1604f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4c6a1604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c6a1604f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4c6a1604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c6a1604f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c6a1604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c6a1604f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c6a160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c6a1604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c6a160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c6a1604f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c6a160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c6a1604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4c6a160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4c6a1604f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4c6a160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c6a1604f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c6a160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fe872c9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fe872c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c6a1604f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4c6a160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c6a1604f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4c6a1604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dip-project-len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ctrTitle"/>
          </p:nvPr>
        </p:nvSpPr>
        <p:spPr>
          <a:xfrm>
            <a:off x="494400" y="573150"/>
            <a:ext cx="7161900" cy="11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SCRABBLE ASSISTANT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(Team : lena)</a:t>
            </a:r>
            <a:endParaRPr sz="3500"/>
          </a:p>
        </p:txBody>
      </p:sp>
      <p:sp>
        <p:nvSpPr>
          <p:cNvPr id="85" name="Google Shape;85;p12"/>
          <p:cNvSpPr txBox="1"/>
          <p:nvPr/>
        </p:nvSpPr>
        <p:spPr>
          <a:xfrm>
            <a:off x="494400" y="2926675"/>
            <a:ext cx="3992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Team Members:</a:t>
            </a:r>
            <a:endParaRPr b="1" sz="17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Shaurya Rajat Dewan (2019101017, CSE)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Chirag Shameek Sahu (2019102006, ECE)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Harshwardhan Prasad (2019102021, ECE)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Shivanshu Jain (2019101001, CSE)</a:t>
            </a:r>
            <a:endParaRPr sz="17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5094150" y="2907700"/>
            <a:ext cx="343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Mentor TA:</a:t>
            </a:r>
            <a:r>
              <a:rPr lang="en" sz="17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Fiza Husain</a:t>
            </a:r>
            <a:endParaRPr sz="17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Repository URL:</a:t>
            </a:r>
            <a:r>
              <a:rPr lang="en" sz="17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" sz="1700" u="sng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https://github.com/Digital-Image-Processing-IIITH/dip-project-lena</a:t>
            </a:r>
            <a:endParaRPr sz="1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377" y="884206"/>
            <a:ext cx="3347000" cy="3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39025" y="1085625"/>
            <a:ext cx="38910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</a:pPr>
            <a:r>
              <a:rPr lang="en"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fitting to divide corrected image into 15x15 grid</a:t>
            </a:r>
            <a:endParaRPr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Detection and Recognition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cells are identified and morphological operations are performed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Characters are detected by connected component algorithm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Pytesseract OCR is used to recognize the characters</a:t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Representation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79100" y="1492425"/>
            <a:ext cx="41823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matrix output of the Scrabble board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Average accuracy: 85%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output is stored in a text file</a:t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800" y="489700"/>
            <a:ext cx="3586500" cy="45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ctrTitle"/>
          </p:nvPr>
        </p:nvSpPr>
        <p:spPr>
          <a:xfrm>
            <a:off x="531600" y="6118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</a:t>
            </a:r>
            <a:r>
              <a:rPr lang="en"/>
              <a:t>Segments</a:t>
            </a:r>
            <a:endParaRPr/>
          </a:p>
        </p:txBody>
      </p:sp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531600" y="1243988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take to another level!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2713925"/>
            <a:ext cx="4457915" cy="24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970" y="10225"/>
            <a:ext cx="2439025" cy="32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456450" y="67857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456450" y="1396900"/>
            <a:ext cx="39924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Detect letters from tiles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Determine valid words that can be formed by different combinations and calculate the score to return the best word</a:t>
            </a:r>
            <a:endParaRPr sz="2300"/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0" y="1319565"/>
            <a:ext cx="4372499" cy="242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79100" y="4374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(GUI)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79100" y="979975"/>
            <a:ext cx="74466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Simple interface where users can upload the board image and tiles image to get the board in matrix form and the best word</a:t>
            </a:r>
            <a:endParaRPr sz="2200"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5" y="2729836"/>
            <a:ext cx="4441077" cy="241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925" y="2725024"/>
            <a:ext cx="4441077" cy="241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1165350" y="611150"/>
            <a:ext cx="721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Division</a:t>
            </a:r>
            <a:r>
              <a:rPr b="1" lang="en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Of Work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427575" y="1652975"/>
            <a:ext cx="208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CHIRAG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Character Detection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Documentation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Powerpoint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442650" y="1652975"/>
            <a:ext cx="2492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HARSHWARDHAN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Input data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Detection and Skew Correction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Character Recognition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808550" y="1652975"/>
            <a:ext cx="2220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SHIVANSHU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Preprocessing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Python Base Word    Suggestion Engine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- Oracle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Word Directory Creation</a:t>
            </a:r>
            <a:endParaRPr sz="15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92300" y="1652975"/>
            <a:ext cx="208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SHAURYA</a:t>
            </a:r>
            <a:endParaRPr sz="20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Input data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Grid Fitting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chemeClr val="lt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Graphical User Interface (GUI) </a:t>
            </a:r>
            <a:endParaRPr sz="1500">
              <a:solidFill>
                <a:schemeClr val="lt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63" y="3068975"/>
            <a:ext cx="2682325" cy="20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4294967295" type="ctrTitle"/>
          </p:nvPr>
        </p:nvSpPr>
        <p:spPr>
          <a:xfrm>
            <a:off x="1398300" y="2990400"/>
            <a:ext cx="6347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 YOU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4837146" y="2184280"/>
            <a:ext cx="294437" cy="2811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28"/>
          <p:cNvGrpSpPr/>
          <p:nvPr/>
        </p:nvGrpSpPr>
        <p:grpSpPr>
          <a:xfrm>
            <a:off x="4472037" y="605739"/>
            <a:ext cx="1261378" cy="1261701"/>
            <a:chOff x="6654650" y="3665275"/>
            <a:chExt cx="409100" cy="409125"/>
          </a:xfrm>
        </p:grpSpPr>
        <p:sp>
          <p:nvSpPr>
            <p:cNvPr id="215" name="Google Shape;215;p2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8"/>
          <p:cNvGrpSpPr/>
          <p:nvPr/>
        </p:nvGrpSpPr>
        <p:grpSpPr>
          <a:xfrm rot="1056940">
            <a:off x="3255870" y="1597598"/>
            <a:ext cx="833338" cy="833456"/>
            <a:chOff x="570875" y="4322250"/>
            <a:chExt cx="443300" cy="443325"/>
          </a:xfrm>
        </p:grpSpPr>
        <p:sp>
          <p:nvSpPr>
            <p:cNvPr id="218" name="Google Shape;218;p2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128588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8"/>
          <p:cNvSpPr/>
          <p:nvPr/>
        </p:nvSpPr>
        <p:spPr>
          <a:xfrm rot="2466725">
            <a:off x="3349622" y="850119"/>
            <a:ext cx="409039" cy="39056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rot="-1609523">
            <a:off x="3947860" y="1095872"/>
            <a:ext cx="294391" cy="28109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rot="2926012">
            <a:off x="5732794" y="1318561"/>
            <a:ext cx="220454" cy="21049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 rot="-1609141">
            <a:off x="4567259" y="381492"/>
            <a:ext cx="198625" cy="18965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28588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Scrabble?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 Introduction</a:t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03" y="2790725"/>
            <a:ext cx="4182700" cy="23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0" y="638675"/>
            <a:ext cx="4828500" cy="38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two to four player board and tile game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</a:t>
            </a:r>
            <a:r>
              <a:rPr lang="en" sz="2100"/>
              <a:t>layers take turns forming words using a set of seven letter tiles and placing them onto a grid.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Points are awarded based on the sum of values of individual letters, along with letter and word multipliers positioned regularly throughout the board.</a:t>
            </a:r>
            <a:endParaRPr sz="2100"/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425" y="785275"/>
            <a:ext cx="4239576" cy="238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Digitizing the Scrabble board with the help of an image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975" y="0"/>
            <a:ext cx="3493025" cy="2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79100" y="4184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79100" y="1017925"/>
            <a:ext cx="6962100" cy="79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With image processing  techniques convert the image of the Scrabble board to a 15 X 15 text matrix</a:t>
            </a:r>
            <a:endParaRPr sz="21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0" y="2015225"/>
            <a:ext cx="3194725" cy="2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775" y="1812026"/>
            <a:ext cx="2559325" cy="3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ctrTitle"/>
          </p:nvPr>
        </p:nvSpPr>
        <p:spPr>
          <a:xfrm>
            <a:off x="874975" y="1132813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It?</a:t>
            </a:r>
            <a:endParaRPr/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874975" y="1764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The Procedure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31200"/>
            <a:ext cx="2474950" cy="2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801" y="0"/>
            <a:ext cx="2778200" cy="46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79100" y="1492425"/>
            <a:ext cx="44289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Collected author’s original dataset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Scrabble Board image is given as input</a:t>
            </a:r>
            <a:endParaRPr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460" y="1422474"/>
            <a:ext cx="3436890" cy="28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79100" y="1492425"/>
            <a:ext cx="3859500" cy="30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Convert image to grayscale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Apply adaptive histogram equalization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Tile size estimation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Image size normalization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51" y="836000"/>
            <a:ext cx="3992825" cy="34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27250" y="6566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Detection and Fitting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27250" y="1378550"/>
            <a:ext cx="4220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Grid detection by finding largest closed/dilated contour in edge map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Skew correction to crop out background and rotate image so that grid occupies entire image in correct orientation</a:t>
            </a:r>
            <a:endParaRPr sz="21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432" y="0"/>
            <a:ext cx="2936868" cy="25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354" y="2543925"/>
            <a:ext cx="2630947" cy="25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